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71" r:id="rId9"/>
    <p:sldId id="272" r:id="rId10"/>
    <p:sldId id="268" r:id="rId11"/>
    <p:sldId id="274" r:id="rId12"/>
    <p:sldId id="273" r:id="rId13"/>
    <p:sldId id="266" r:id="rId14"/>
    <p:sldId id="263" r:id="rId15"/>
    <p:sldId id="267" r:id="rId16"/>
  </p:sldIdLst>
  <p:sldSz cx="9144000" cy="6858000" type="screen4x3"/>
  <p:notesSz cx="6894513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>
      <p:cViewPr>
        <p:scale>
          <a:sx n="100" d="100"/>
          <a:sy n="100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6" y="-84"/>
      </p:cViewPr>
      <p:guideLst>
        <p:guide orient="horz" pos="2892"/>
        <p:guide pos="217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22" cy="459026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5295" y="0"/>
            <a:ext cx="2987622" cy="459026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r">
              <a:defRPr sz="1200"/>
            </a:lvl1pPr>
          </a:lstStyle>
          <a:p>
            <a:fld id="{E3F50169-B62D-4BF8-9073-3F6F4DBFF7B3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7388"/>
            <a:ext cx="4591050" cy="3443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0" rIns="91421" bIns="457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9453" y="4360745"/>
            <a:ext cx="5515610" cy="4131231"/>
          </a:xfrm>
          <a:prstGeom prst="rect">
            <a:avLst/>
          </a:prstGeom>
        </p:spPr>
        <p:txBody>
          <a:bodyPr vert="horz" lIns="91421" tIns="45710" rIns="91421" bIns="457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19894"/>
            <a:ext cx="2987622" cy="459026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5295" y="8719894"/>
            <a:ext cx="2987622" cy="459026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r">
              <a:defRPr sz="1200"/>
            </a:lvl1pPr>
          </a:lstStyle>
          <a:p>
            <a:fld id="{EAFB9D67-8705-4A43-B38E-BADC72716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37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9D67-8705-4A43-B38E-BADC72716E7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09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Superintendent Discussion, mention HU</a:t>
            </a:r>
            <a:r>
              <a:rPr lang="en-US" baseline="0" dirty="0" smtClean="0"/>
              <a:t> Program of Studies for Gr 7-12 HU Course Offerings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9D67-8705-4A43-B38E-BADC72716E7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67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9D67-8705-4A43-B38E-BADC72716E7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48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9D67-8705-4A43-B38E-BADC72716E7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41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9D67-8705-4A43-B38E-BADC72716E7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102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Brigi</a:t>
            </a:r>
            <a:r>
              <a:rPr lang="en-US" baseline="0" dirty="0" smtClean="0"/>
              <a:t>d Nease will Lead this, We can discuss PK in detail or adding the Hancock and Granville bus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9D67-8705-4A43-B38E-BADC72716E7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5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9D67-8705-4A43-B38E-BADC72716E7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96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9D67-8705-4A43-B38E-BADC72716E7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Students – Includes Tuition – See Handout and</a:t>
            </a:r>
            <a:r>
              <a:rPr lang="en-US" baseline="0" dirty="0" smtClean="0"/>
              <a:t> Review Enrollment by Grade for each school 20019 to present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9D67-8705-4A43-B38E-BADC72716E7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19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be covering</a:t>
            </a:r>
            <a:r>
              <a:rPr lang="en-US" baseline="0" dirty="0" smtClean="0"/>
              <a:t> specific information regarding Pre-K programs offered by each elementary school a bit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9D67-8705-4A43-B38E-BADC72716E7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46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be talking about</a:t>
            </a:r>
            <a:r>
              <a:rPr lang="en-US" baseline="0" dirty="0" smtClean="0"/>
              <a:t> providing bus from Granville and Hancock to Warren, Waitsfield and HU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9D67-8705-4A43-B38E-BADC72716E7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932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9D67-8705-4A43-B38E-BADC72716E7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66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9D67-8705-4A43-B38E-BADC72716E7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789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9D67-8705-4A43-B38E-BADC72716E7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77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A9F6-85B8-4941-AACA-4E98D1E55F36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90A1-700F-4A93-BAFA-D4B75EF22992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9985-CBE4-48CF-9922-8CE8D5F0EA9B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FD5C-1466-47B6-8C0C-A09893E40970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C2FA-6A97-4AB0-8B72-1B368C1B6D4A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D72F-AF06-4A63-909B-0761BF2EA1A0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93FF-5A5C-49E0-8B73-3A5BD3A085B5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AF18-342E-4983-98AB-0096AA7A6E78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F50F-778B-4EE3-BF60-F07BB05155FE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7A55-C3FD-46E1-999A-4B73B476C844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3D7D1-B94F-40AC-9366-59D5BCFB24D4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7010642-B491-48B1-874F-912307AB8DD0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138EA84-BA6B-4D7C-8B3A-BEEC8C4CC73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HUUSD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20000" cy="1752600"/>
          </a:xfrm>
        </p:spPr>
        <p:txBody>
          <a:bodyPr/>
          <a:lstStyle/>
          <a:p>
            <a:r>
              <a:rPr lang="en-US" sz="2000" dirty="0" smtClean="0"/>
              <a:t>FY2018 July 1, 2017 to June 30, 2018-Budget Presentation #1</a:t>
            </a:r>
          </a:p>
          <a:p>
            <a:r>
              <a:rPr lang="en-US" dirty="0" smtClean="0"/>
              <a:t>November 9,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6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Class sizes K-8 in 2017-18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994791"/>
            <a:ext cx="24384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300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Pre-Kindergarten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 166 provides pre-Kindergarten choice.  This year 3 and 4 year old students from WWSU towns attend 15 pre-kindergarten programs other than the 5 programs offered by our schools.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Warren and </a:t>
            </a:r>
            <a:r>
              <a:rPr lang="en-US" dirty="0" err="1" smtClean="0"/>
              <a:t>Moretown</a:t>
            </a:r>
            <a:r>
              <a:rPr lang="en-US" dirty="0" smtClean="0"/>
              <a:t> pre-kindergarten programs have taken in 11 students from outside WWSU as noted on the tuition slide.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See Handout providing additional information on WWSU current Pre-K programs.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Budget Expenditures-FY2017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894" y="1600200"/>
            <a:ext cx="6716212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2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Total Expenditures HUUSD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694851"/>
            <a:ext cx="43172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Notes:</a:t>
            </a:r>
          </a:p>
          <a:p>
            <a:r>
              <a:rPr lang="en-US" sz="1000" i="1" dirty="0" smtClean="0"/>
              <a:t>Average 2017 Teacher Salary - $60,600</a:t>
            </a:r>
          </a:p>
          <a:p>
            <a:r>
              <a:rPr lang="en-US" sz="1000" i="1" dirty="0" smtClean="0"/>
              <a:t>WWSU general assessment represents 4% of overall expenditure budget</a:t>
            </a:r>
            <a:endParaRPr lang="en-US" sz="1000" i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229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1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Employee Benefits making up 19% of the 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Insurance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Dental Insurance</a:t>
            </a:r>
          </a:p>
          <a:p>
            <a:r>
              <a:rPr lang="en-US" dirty="0" smtClean="0"/>
              <a:t>Life Insurance</a:t>
            </a:r>
          </a:p>
          <a:p>
            <a:r>
              <a:rPr lang="en-US" dirty="0" smtClean="0"/>
              <a:t>Long Term Disability Insurance</a:t>
            </a:r>
          </a:p>
          <a:p>
            <a:r>
              <a:rPr lang="en-US" dirty="0" smtClean="0"/>
              <a:t>Professional Development</a:t>
            </a:r>
          </a:p>
          <a:p>
            <a:r>
              <a:rPr lang="en-US" dirty="0" smtClean="0"/>
              <a:t>Worker’s Compensation</a:t>
            </a:r>
          </a:p>
          <a:p>
            <a:r>
              <a:rPr lang="en-US" dirty="0" smtClean="0"/>
              <a:t>VT Unemployment Insurance</a:t>
            </a:r>
          </a:p>
          <a:p>
            <a:r>
              <a:rPr lang="en-US" dirty="0" smtClean="0"/>
              <a:t>FICA/MCare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52197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Discussion &amp;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477000" cy="158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FY2018 Budget Development Preliminary Schedule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 smtClean="0"/>
              <a:t>November 9, 2016 </a:t>
            </a:r>
            <a:r>
              <a:rPr lang="en-US" dirty="0" smtClean="0"/>
              <a:t>– Student enrollment </a:t>
            </a:r>
            <a:r>
              <a:rPr lang="en-US" dirty="0"/>
              <a:t>t</a:t>
            </a:r>
            <a:r>
              <a:rPr lang="en-US" dirty="0" smtClean="0"/>
              <a:t>rends, Current </a:t>
            </a:r>
            <a:r>
              <a:rPr lang="en-US" dirty="0"/>
              <a:t>s</a:t>
            </a:r>
            <a:r>
              <a:rPr lang="en-US" dirty="0" smtClean="0"/>
              <a:t>taffing, School </a:t>
            </a:r>
            <a:r>
              <a:rPr lang="en-US" dirty="0"/>
              <a:t>p</a:t>
            </a:r>
            <a:r>
              <a:rPr lang="en-US" dirty="0" smtClean="0"/>
              <a:t>rograms and Grade configurations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November 30, 2016</a:t>
            </a:r>
            <a:r>
              <a:rPr lang="en-US" dirty="0" smtClean="0"/>
              <a:t>- Projected budget </a:t>
            </a:r>
            <a:r>
              <a:rPr lang="en-US" dirty="0"/>
              <a:t>e</a:t>
            </a:r>
            <a:r>
              <a:rPr lang="en-US" dirty="0" smtClean="0"/>
              <a:t>xpenditures, with additional information on Staffing and Technology expenses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December 7, 2016</a:t>
            </a:r>
            <a:r>
              <a:rPr lang="en-US" dirty="0" smtClean="0"/>
              <a:t>-Continued discussion on budget expenditures with a focus on Operations and Maintenance &amp; Food Service Programs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December 14, 2016</a:t>
            </a:r>
            <a:r>
              <a:rPr lang="en-US" dirty="0" smtClean="0"/>
              <a:t>-First presentation of estimated F2018 Revenues along with continued discussion of budget expenditures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December 21, 2016</a:t>
            </a:r>
            <a:r>
              <a:rPr lang="en-US" dirty="0" smtClean="0"/>
              <a:t> (Reserved in case of weather cancellation)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January 11, 2017</a:t>
            </a:r>
            <a:r>
              <a:rPr lang="en-US" dirty="0" smtClean="0"/>
              <a:t>-Continued budget discussions with anticipated statewide data on equalized pupils, education tax rates and other factors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January 25, 2017 </a:t>
            </a:r>
            <a:r>
              <a:rPr lang="en-US" dirty="0" smtClean="0"/>
              <a:t>- Final meeting to discuss, adopt and warn budget to be voted on March 2017 Town Meeting Day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8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Topics to be covered in tonight’s presentation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Enrollment Trends – Enrollment in all schools grades PK through 12 including enrollment &amp; class size projections for 2017-2018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School Staffing and Programs, including teachers, support staff and administration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Basic demographic information for each school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Overall FY2017 Combined Budgets</a:t>
            </a:r>
          </a:p>
          <a:p>
            <a:endParaRPr lang="en-US" dirty="0"/>
          </a:p>
          <a:p>
            <a:r>
              <a:rPr lang="en-US" dirty="0" smtClean="0"/>
              <a:t>Average Salary and Employee Benefit information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goal of tonight’s presentation is to provide a base level of information on each school as a foundation for future budget discussion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9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Trends – </a:t>
            </a:r>
            <a:r>
              <a:rPr lang="en-US" sz="2000" dirty="0" smtClean="0"/>
              <a:t>See Handout for Details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70230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3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Pre-Kindergarten Enrollment</a:t>
            </a:r>
            <a:br>
              <a:rPr lang="en-US" dirty="0" smtClean="0"/>
            </a:br>
            <a:r>
              <a:rPr lang="en-US" sz="2000" dirty="0" smtClean="0"/>
              <a:t>(Includes those enrolled in private </a:t>
            </a:r>
            <a:r>
              <a:rPr lang="en-US" sz="2000" dirty="0"/>
              <a:t>p</a:t>
            </a:r>
            <a:r>
              <a:rPr lang="en-US" sz="2000" dirty="0" smtClean="0"/>
              <a:t>re K programs with funding from district schools)</a:t>
            </a:r>
            <a:endParaRPr lang="en-US" sz="2000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229600" cy="250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35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Tuition Student Enrollment for students</a:t>
            </a:r>
            <a:br>
              <a:rPr lang="en-US" sz="3600" dirty="0" smtClean="0"/>
            </a:br>
            <a:r>
              <a:rPr lang="en-US" sz="3600" dirty="0" smtClean="0"/>
              <a:t> coming into SU Schools from Outside the SU</a:t>
            </a:r>
            <a:br>
              <a:rPr lang="en-US" sz="3600" dirty="0" smtClean="0"/>
            </a:br>
            <a:r>
              <a:rPr lang="en-US" sz="3600" dirty="0" smtClean="0"/>
              <a:t>(Kindergarten-Grade12)</a:t>
            </a:r>
            <a:endParaRPr lang="en-US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30" y="2101850"/>
            <a:ext cx="6626139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1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Student Enrollment to Staff FTE </a:t>
            </a:r>
            <a:r>
              <a:rPr lang="en-US" sz="2400" dirty="0" smtClean="0"/>
              <a:t>(Full time equivalents)</a:t>
            </a:r>
            <a:endParaRPr lang="en-US" sz="24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Details of Current Staffing at each school and the SU, including student/staff </a:t>
            </a:r>
            <a:r>
              <a:rPr lang="en-US" dirty="0" smtClean="0"/>
              <a:t>ratios </a:t>
            </a:r>
            <a:r>
              <a:rPr lang="en-US" dirty="0" smtClean="0"/>
              <a:t>– see handouts.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Demographics</a:t>
            </a:r>
            <a:r>
              <a:rPr lang="en-US" sz="2000" dirty="0" smtClean="0"/>
              <a:t>-See Handout for Details</a:t>
            </a:r>
            <a:endParaRPr lang="en-US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229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2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Staff FTE’s-</a:t>
            </a:r>
            <a:r>
              <a:rPr lang="en-US" sz="2000" dirty="0" smtClean="0"/>
              <a:t>See Handout for Details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EA84-BA6B-4D7C-8B3A-BEEC8C4CC734}" type="slidenum">
              <a:rPr lang="en-US" smtClean="0"/>
              <a:t>9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97588"/>
            <a:ext cx="8534400" cy="266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2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1176</TotalTime>
  <Words>520</Words>
  <Application>Microsoft Office PowerPoint</Application>
  <PresentationFormat>On-screen Show (4:3)</PresentationFormat>
  <Paragraphs>95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HUUSD</vt:lpstr>
      <vt:lpstr>FY2018 Budget Development Preliminary Schedule</vt:lpstr>
      <vt:lpstr>Topics to be covered in tonight’s presentation</vt:lpstr>
      <vt:lpstr>Enrollment Trends – See Handout for Details</vt:lpstr>
      <vt:lpstr>Pre-Kindergarten Enrollment (Includes those enrolled in private pre K programs with funding from district schools)</vt:lpstr>
      <vt:lpstr>Tuition Student Enrollment for students  coming into SU Schools from Outside the SU (Kindergarten-Grade12)</vt:lpstr>
      <vt:lpstr>From Student Enrollment to Staff FTE (Full time equivalents)</vt:lpstr>
      <vt:lpstr>Summary Demographics-See Handout for Details</vt:lpstr>
      <vt:lpstr>Summary Staff FTE’s-See Handout for Details</vt:lpstr>
      <vt:lpstr>Estimated Class sizes K-8 in 2017-18</vt:lpstr>
      <vt:lpstr>Pre-Kindergarten Programs</vt:lpstr>
      <vt:lpstr>Summary Budget Expenditures-FY2017</vt:lpstr>
      <vt:lpstr>Summary of Total Expenditures HUUSD</vt:lpstr>
      <vt:lpstr>What are the Employee Benefits making up 19% of the expenditures</vt:lpstr>
      <vt:lpstr>Discussion &amp; Questions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Baker</dc:creator>
  <cp:lastModifiedBy>Michelle Baker</cp:lastModifiedBy>
  <cp:revision>69</cp:revision>
  <cp:lastPrinted>2016-11-09T19:19:31Z</cp:lastPrinted>
  <dcterms:created xsi:type="dcterms:W3CDTF">2016-11-07T13:43:23Z</dcterms:created>
  <dcterms:modified xsi:type="dcterms:W3CDTF">2016-11-09T20:38:53Z</dcterms:modified>
</cp:coreProperties>
</file>